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72" r:id="rId14"/>
    <p:sldId id="273" r:id="rId15"/>
    <p:sldId id="274" r:id="rId16"/>
    <p:sldId id="282" r:id="rId17"/>
    <p:sldId id="283" r:id="rId18"/>
    <p:sldId id="286" r:id="rId19"/>
    <p:sldId id="285" r:id="rId20"/>
    <p:sldId id="28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980728"/>
            <a:ext cx="7200800" cy="5400600"/>
          </a:xfrm>
        </p:spPr>
        <p:txBody>
          <a:bodyPr>
            <a:normAutofit/>
          </a:bodyPr>
          <a:lstStyle/>
          <a:p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условий</a:t>
            </a: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психолого-педагогического </a:t>
            </a: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сопровождения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ООП в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школе</a:t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16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632848" cy="6034682"/>
          </a:xfrm>
        </p:spPr>
        <p:txBody>
          <a:bodyPr>
            <a:norm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группа детей с ООП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дети с микросоциальной и педагогической запущенностью в т.ч. из малообеспеченных семей, не уделяющих должного внимания воспитанию и развитию детей, социального риска (родителей с алкоголизмом, наркоманией и пр.), испытывающие трудности адаптации к местному социуму (беженцы, мигранты, оралманы), плохо понимающие и неговорящих на языке обучения в школе и др.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989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категория детей имеет особые образовательные потребности и соответствующие услуги по их удовлетворению:</a:t>
            </a:r>
            <a:r>
              <a:rPr lang="lt-L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индивидуальный подход в обучении без изменения учебного плана и учебных программ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учебных достижений в соответствии с образовательной программой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социально-педагогическая помощь.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021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1296144"/>
          </a:xfrm>
        </p:spPr>
        <p:txBody>
          <a:bodyPr>
            <a:normAutofit fontScale="90000"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7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kk-KZ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условий и психолого-педагогическое сопровождение детей с ООП в школе.</a:t>
            </a:r>
            <a:br>
              <a:rPr lang="kk-KZ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1115616" y="1988840"/>
            <a:ext cx="7200800" cy="4536504"/>
          </a:xfrm>
        </p:spPr>
        <p:txBody>
          <a:bodyPr>
            <a:noAutofit/>
          </a:bodyPr>
          <a:lstStyle/>
          <a:p>
            <a:r>
              <a:rPr lang="kk-KZ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ожидает ребёнок от школьного обучения, в том числе и ребёнок с ООП: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Безусловное принятие его педагогами независимо от его возможностей;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Культурное поведение всез участников образовательного процесса и технического персонала;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 в обучении (определение доступных ему учебных целей в соответствии с зоной ближайшего развития ученика);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школьной жизни (во внеучебных мероприятиях);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и участие семьи.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9229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(поддержка)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системно организованная деятельность администрации школы, педагогов и специалистов по созданию социально-психологических и педагогических условий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успешного обучения и развития ребёнка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 его возможностями и потребностями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003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590465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от организованной поддержки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положительное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ученика к школе, учителям, одноклассникам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академическая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успешность в рамках общеобразовательной, сокращенной или индивидуальной программы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социальная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ученика.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72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344816" cy="6034682"/>
          </a:xfrm>
        </p:spPr>
        <p:txBody>
          <a:bodyPr>
            <a:normAutofit/>
          </a:bodyPr>
          <a:lstStyle/>
          <a:p>
            <a:pPr lvl="0" algn="l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деятельности школы: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Создание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локальной нормативной основы психолого-педагогического сопровождения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Определение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функций участников образовательного процесса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Анализ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оценка текущей ситуации в школе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Профессиональная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подготовка педагогического коллектива школы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Создание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безбарьерной среды, материально-техническое, учебно-методическое обеспечение;</a:t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Обеспечение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атмосферы эмоционально-психологического комфорта;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Поиск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союзников и социальных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партнёров.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366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24936" cy="13541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- главное лицо, сопровождающее ученика с ООП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 t="35143" b="1"/>
          <a:stretch/>
        </p:blipFill>
        <p:spPr bwMode="auto">
          <a:xfrm>
            <a:off x="251520" y="1988840"/>
            <a:ext cx="866717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577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39"/>
            <a:ext cx="7859216" cy="640871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Служба психолого-педагогического сопровождения школы 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 целенаправленное психолого-педагогическое обследование с целью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оценки характера трудностей и причин их возникновения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документирует результаты обследования в соответствующих формах;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определяет по результатам обследования особые образовательные потребности учащихся;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составляет индивидуальные программы психолого-педагогического сопровождения учащихся в сотрудничестве с учителем, родителями;</a:t>
            </a: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04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4087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Служба психолого-педагогического сопровождения школы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проводит индивидуальные и групповые занятия с учащимися;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оказывает помощь и поддержку ученику в классе;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консультирует  учителей, родителей, администрацию школ;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осуществляет мониторинг результатов реализации программ психолого-педагогического сопровождения учащихся;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взаимодействует с социальными партнёрами.</a:t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/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86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5" t="5004" b="72198"/>
          <a:stretch/>
        </p:blipFill>
        <p:spPr bwMode="auto">
          <a:xfrm>
            <a:off x="768871" y="355429"/>
            <a:ext cx="8088051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t="31962"/>
          <a:stretch/>
        </p:blipFill>
        <p:spPr bwMode="auto">
          <a:xfrm>
            <a:off x="521470" y="1541513"/>
            <a:ext cx="8459245" cy="296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4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840760" cy="5976664"/>
          </a:xfrm>
        </p:spPr>
        <p:txBody>
          <a:bodyPr>
            <a:normAutofit fontScale="90000"/>
          </a:bodyPr>
          <a:lstStyle/>
          <a:p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Потребности в специальных условиях для получения образования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возникают  </a:t>
            </a:r>
            <a:r>
              <a:rPr lang="kk-K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вследствие: нарушений психофизического развития; поведенческих и эмоциональных проблем; средовых факторов (социальных, психологических, экономических, лингвистических, культурных).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873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48" y="692696"/>
            <a:ext cx="7564876" cy="559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97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859216" cy="4536504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002060"/>
                </a:solidFill>
              </a:rPr>
              <a:t/>
            </a:r>
            <a:br>
              <a:rPr lang="kk-KZ" b="1" dirty="0" smtClean="0">
                <a:solidFill>
                  <a:srgbClr val="002060"/>
                </a:solidFill>
              </a:rPr>
            </a:br>
            <a:r>
              <a:rPr lang="kk-KZ" b="1" dirty="0" smtClean="0">
                <a:solidFill>
                  <a:srgbClr val="002060"/>
                </a:solidFill>
              </a:rPr>
              <a:t>1 </a:t>
            </a:r>
            <a:r>
              <a:rPr lang="kk-KZ" b="1" dirty="0">
                <a:solidFill>
                  <a:srgbClr val="002060"/>
                </a:solidFill>
              </a:rPr>
              <a:t>группа детей с ООП</a:t>
            </a:r>
            <a:r>
              <a:rPr lang="kk-KZ" dirty="0">
                <a:solidFill>
                  <a:srgbClr val="002060"/>
                </a:solidFill>
              </a:rPr>
              <a:t> - дети с особыми образовательными потребностями вследствие ограниченных возможностей развития </a:t>
            </a:r>
            <a:r>
              <a:rPr lang="kk-KZ" b="1" dirty="0">
                <a:solidFill>
                  <a:srgbClr val="002060"/>
                </a:solidFill>
              </a:rPr>
              <a:t>(нарушений психофизического развития).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5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136904" cy="6250706"/>
          </a:xfrm>
        </p:spPr>
        <p:txBody>
          <a:bodyPr>
            <a:normAutofit fontScale="90000"/>
          </a:bodyPr>
          <a:lstStyle/>
          <a:p>
            <a:pPr algn="l"/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1 группе </a:t>
            </a:r>
            <a:r>
              <a:rPr lang="kk-KZ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дети с</a:t>
            </a:r>
            <a:r>
              <a:rPr lang="kk-KZ" sz="36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нарушениями </a:t>
            </a:r>
            <a:r>
              <a:rPr lang="kk-KZ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слуха;</a:t>
            </a:r>
            <a:br>
              <a:rPr lang="kk-KZ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нарушениями </a:t>
            </a:r>
            <a:r>
              <a:rPr lang="kk-KZ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зрения;</a:t>
            </a:r>
            <a:br>
              <a:rPr lang="kk-KZ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kk-K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 </a:t>
            </a:r>
            <a:r>
              <a:rPr lang="kk-KZ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интеллекта;</a:t>
            </a:r>
            <a:br>
              <a:rPr lang="kk-KZ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тяжелыми нарушениями  </a:t>
            </a:r>
            <a:r>
              <a:rPr lang="kk-KZ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речи;</a:t>
            </a:r>
            <a:br>
              <a:rPr lang="kk-KZ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нарушениями опорно-двигательного </a:t>
            </a:r>
            <a:r>
              <a:rPr lang="kk-KZ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аппарата;</a:t>
            </a:r>
            <a:br>
              <a:rPr lang="kk-KZ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задержкой психического развития;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эмоционально-волевыми </a:t>
            </a:r>
            <a:r>
              <a:rPr lang="kk-KZ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расстройствами;</a:t>
            </a:r>
            <a:br>
              <a:rPr lang="kk-KZ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со сложными (сочетанными) нарушениями, в т.ч. слепоглухотой.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040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80728"/>
            <a:ext cx="6984776" cy="5328592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этой категории детей предусматриваются следующие виды помощи и услуг по удовлетворению особых образовательных потребностей:</a:t>
            </a:r>
            <a:b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сокращенным, индивидуальным и специальным учебным планам и программам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учебных достижений обучающегося в соответствии программой обучения (сокращенной, индивидуальной, специальной)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использование вариативных, специальных и альтернативных методов обучения;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подбор учебников, учебных пособий, подготовка индивидуальных учебных материалов;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243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5674642"/>
          </a:xfrm>
        </p:spPr>
        <p:txBody>
          <a:bodyPr>
            <a:normAutofit/>
          </a:bodyPr>
          <a:lstStyle/>
          <a:p>
            <a:pPr algn="l"/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обучение в кабинете психолого-педагогической поддержки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специальная психолого-педагогическая помощь (психолога, логопеда, специального педагога (олигофренопедагога, сурдопедагога, тифлопедагога);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создание безбарьерной среды и адаптации места обучения;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 потребность в компенсаторных и технических средствах;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помощь педагога-ассистента; 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 социально-педагогическая помощь.</a:t>
            </a:r>
          </a:p>
        </p:txBody>
      </p:sp>
    </p:spTree>
    <p:extLst>
      <p:ext uri="{BB962C8B-B14F-4D97-AF65-F5344CB8AC3E}">
        <p14:creationId xmlns:p14="http://schemas.microsoft.com/office/powerpoint/2010/main" val="1150800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kk-KZ" sz="3600" b="1" dirty="0">
                <a:solidFill>
                  <a:srgbClr val="002060"/>
                </a:solidFill>
              </a:rPr>
              <a:t>2 группа детей с ООП</a:t>
            </a:r>
            <a:r>
              <a:rPr lang="kk-KZ" sz="3600" dirty="0">
                <a:solidFill>
                  <a:srgbClr val="002060"/>
                </a:solidFill>
              </a:rPr>
              <a:t>- дети со специфическими трудностями в обучении, поведенческими и эмоциональными проблемами без нарушений психофизического развития.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7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488832" cy="6250706"/>
          </a:xfrm>
        </p:spPr>
        <p:txBody>
          <a:bodyPr>
            <a:normAutofit fontScale="90000"/>
          </a:bodyPr>
          <a:lstStyle/>
          <a:p>
            <a:r>
              <a:rPr lang="kk-KZ" sz="2400" dirty="0" smtClean="0"/>
              <a:t/>
            </a:r>
            <a:br>
              <a:rPr lang="kk-KZ" sz="2400" dirty="0" smtClean="0"/>
            </a:br>
            <a:r>
              <a:rPr lang="kk-KZ" sz="2400" dirty="0"/>
              <a:t/>
            </a:r>
            <a:br>
              <a:rPr lang="kk-KZ" sz="2400" dirty="0"/>
            </a:br>
            <a:r>
              <a:rPr lang="kk-KZ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</a:t>
            </a:r>
            <a:r>
              <a:rPr lang="kk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группе относятся дети с: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негрубыми нарушениями устной и письменной речи: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фонетическим, фонетико-фонематическим  и общим недоразвитием речи 3 уровня, дисграфией, дислексией, легкими формами заикания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временными трудностями усвоения отдельных школьных навыков вследствие недостаточности различных психических функций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(умственной работоспособности, восприятия, внимания, памяти и др</a:t>
            </a:r>
            <a: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br>
              <a:rPr lang="kk-KZ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негрубыми  нарушениями или трудностями поведения, общения вследствие особых проблем развития </a:t>
            </a:r>
            <a:r>
              <a:rPr lang="kk-KZ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(синдрома гиперактивности и дефицита внимания, легкими расстройствами аутистического спектра и пр.), а также неблагоприятных   психологических факторов.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25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16824" cy="6192688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этой категории детей предусматриваются следующие виды помощи и услуг по удовлетворению особых образовательных потребностей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индивидуальный подход в обучении без изменения учебного плана и учебных программ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учебной программы по 1-2 предметам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учебных достижений в соответствии с программой обучения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использование вариативных и альтернативных методов обучения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подготовка индивидуальных учебных материалов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временное обучение в кабинете психолого-педагогической поддержки (в течении 1-3 учебных четвертей, при необходимости продление обучения на более длительный срок на основании заключения и рекомендации ПМПК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 адаптация места обучения;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помощь психолога, логопеда.</a:t>
            </a:r>
          </a:p>
        </p:txBody>
      </p:sp>
    </p:spTree>
    <p:extLst>
      <p:ext uri="{BB962C8B-B14F-4D97-AF65-F5344CB8AC3E}">
        <p14:creationId xmlns:p14="http://schemas.microsoft.com/office/powerpoint/2010/main" val="1129150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388</TotalTime>
  <Words>203</Words>
  <Application>Microsoft Office PowerPoint</Application>
  <PresentationFormat>Экран (4:3)</PresentationFormat>
  <Paragraphs>19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Кнопка</vt:lpstr>
      <vt:lpstr>Создание условий и организация  психолого-педагогического сопровождения  детей с ООП в школе   </vt:lpstr>
      <vt:lpstr>Потребности в специальных условиях для получения образования возникают  вследствие: нарушений психофизического развития; поведенческих и эмоциональных проблем; средовых факторов (социальных, психологических, экономических, лингвистических, культурных). </vt:lpstr>
      <vt:lpstr> 1 группа детей с ООП - дети с особыми образовательными потребностями вследствие ограниченных возможностей развития (нарушений психофизического развития).</vt:lpstr>
      <vt:lpstr>    К 1 группе относятся дети с: 1) нарушениями слуха; 2) нарушениями зрения; 3) нарушениями интеллекта; 4) тяжелыми нарушениями  речи; 5) нарушениями опорно-двигательного аппарата; 6) задержкой психического развития; 7) эмоционально-волевыми расстройствами; 8) со сложными (сочетанными) нарушениями, в т.ч. слепоглухотой.    </vt:lpstr>
      <vt:lpstr>Для этой категории детей предусматриваются следующие виды помощи и услуг по удовлетворению особых образовательных потребностей: 1) обучение по сокращенным, индивидуальным и специальным учебным планам и программам; 2) оценивание учебных достижений обучающегося в соответствии программой обучения (сокращенной, индивидуальной, специальной); 3) использование вариативных, специальных и альтернативных методов обучения; 4) подбор учебников, учебных пособий, подготовка индивидуальных учебных материалов; </vt:lpstr>
      <vt:lpstr>5) обучение в кабинете психолого-педагогической поддержки 6) специальная психолого-педагогическая помощь (психолога, логопеда, специального педагога (олигофренопедагога, сурдопедагога, тифлопедагога); 7) создание безбарьерной среды и адаптации места обучения;  8) потребность в компенсаторных и технических средствах; 9) помощь педагога-ассистента;  10) социально-педагогическая помощь.</vt:lpstr>
      <vt:lpstr>2 группа детей с ООП- дети со специфическими трудностями в обучении, поведенческими и эмоциональными проблемами без нарушений психофизического развития.</vt:lpstr>
      <vt:lpstr>  Ко второй группе относятся дети с: 1) негрубыми нарушениями устной и письменной речи: фонетическим, фонетико-фонематическим  и общим недоразвитием речи 3 уровня, дисграфией, дислексией, легкими формами заикания.  2) временными трудностями усвоения отдельных школьных навыков вследствие недостаточности различных психических функций (умственной работоспособности, восприятия, внимания, памяти и др.)  3) негрубыми  нарушениями или трудностями поведения, общения вследствие особых проблем развития (синдрома гиперактивности и дефицита внимания, легкими расстройствами аутистического спектра и пр.), а также неблагоприятных   психологических факторов. </vt:lpstr>
      <vt:lpstr>Для этой категории детей предусматриваются следующие виды помощи и услуг по удовлетворению особых образовательных потребностей:  1) индивидуальный подход в обучении без изменения учебного плана и учебных программ; 2) адаптация содержания учебной программы по 1-2 предметам; 3) оценивание учебных достижений в соответствии с программой обучения; 4) использование вариативных и альтернативных методов обучения; 5) подготовка индивидуальных учебных материалов; 6) временное обучение в кабинете психолого-педагогической поддержки (в течении 1-3 учебных четвертей, при необходимости продление обучения на более длительный срок на основании заключения и рекомендации ПМПК); 7) адаптация места обучения;  8) помощь психолога, логопеда.</vt:lpstr>
      <vt:lpstr>3 группа детей с ООП - дети с микросоциальной и педагогической запущенностью в т.ч. из малообеспеченных семей, не уделяющих должного внимания воспитанию и развитию детей, социального риска (родителей с алкоголизмом, наркоманией и пр.), испытывающие трудности адаптации к местному социуму (беженцы, мигранты, оралманы), плохо понимающие и неговорящих на языке обучения в школе и др.</vt:lpstr>
      <vt:lpstr>Эта категория детей имеет особые образовательные потребности и соответствующие услуги по их удовлетворению:  1) индивидуальный подход в обучении без изменения учебного плана и учебных программ;  2) оценивание учебных достижений в соответствии с образовательной программой;  3) социально-педагогическая помощь. </vt:lpstr>
      <vt:lpstr>  Организация специальных условий и психолого-педагогическое сопровождение детей с ООП в школе.  </vt:lpstr>
      <vt:lpstr> Психолого-педагогическое сопровождение (поддержка) – системно организованная деятельность администрации школы, педагогов и специалистов по созданию социально-психологических и педагогических условий для успешного обучения и развития ребёнка в соответствии с его возможностями и потребностями </vt:lpstr>
      <vt:lpstr>  Ожидаемый результат от организованной поддержки:  - положительное отношение ученика к школе, учителям, одноклассникам;  - академическая успешность в рамках общеобразовательной, сокращенной или индивидуальной программы;  - социальная адаптация ученика. </vt:lpstr>
      <vt:lpstr>Основные направления деятельности школы: 1. Создание локальной нормативной основы психолого-педагогического сопровождения; 2. Определение функций участников образовательного процесса; 3. Анализ и оценка текущей ситуации в школе; 4. Профессиональная подготовка педагогического коллектива школы.  5. Создание безбарьерной среды, материально-техническое, учебно-методическое обеспечение;  6. Обеспечение атмосферы эмоционально-психологического комфорта; 7. Поиск союзников и социальных партнёров. </vt:lpstr>
      <vt:lpstr>Учитель - главное лицо, сопровождающее ученика с ООП</vt:lpstr>
      <vt:lpstr>  Служба психолого-педагогического сопровождения школы  - проводит целенаправленное психолого-педагогическое обследование с целью оценки характера трудностей и причин их возникновения;  - документирует результаты обследования в соответствующих формах;  - определяет по результатам обследования особые образовательные потребности учащихся;  - составляет индивидуальные программы психолого-педагогического сопровождения учащихся в сотрудничестве с учителем, родителями;  </vt:lpstr>
      <vt:lpstr>  Служба психолого-педагогического сопровождения школы   - проводит индивидуальные и групповые занятия с учащимися;  - оказывает помощь и поддержку ученику в классе;  - консультирует  учителей, родителей, администрацию школ;  - осуществляет мониторинг результатов реализации программ психолого-педагогического сопровождения учащихся;  - взаимодействует с социальными партнёрами.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условий и организация  психолого-педагогического сопровождения  детей с ООП в школе   Дмитриева-Лепешева О.Г.</dc:title>
  <dc:creator>Admin</dc:creator>
  <cp:lastModifiedBy>admin</cp:lastModifiedBy>
  <cp:revision>26</cp:revision>
  <dcterms:created xsi:type="dcterms:W3CDTF">2020-10-14T09:30:43Z</dcterms:created>
  <dcterms:modified xsi:type="dcterms:W3CDTF">2020-11-04T04:20:40Z</dcterms:modified>
</cp:coreProperties>
</file>